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7" r:id="rId3"/>
    <p:sldId id="258" r:id="rId4"/>
    <p:sldId id="273" r:id="rId5"/>
    <p:sldId id="277" r:id="rId6"/>
    <p:sldId id="274" r:id="rId7"/>
    <p:sldId id="276" r:id="rId8"/>
    <p:sldId id="275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23"/>
    <p:restoredTop sz="94674"/>
  </p:normalViewPr>
  <p:slideViewPr>
    <p:cSldViewPr snapToGrid="0" snapToObjects="1" showGuides="1">
      <p:cViewPr>
        <p:scale>
          <a:sx n="93" d="100"/>
          <a:sy n="93" d="100"/>
        </p:scale>
        <p:origin x="-989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4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49F8-AC72-AF4E-8F0D-533B4452F912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D5F6-892A-1445-8B70-D0AE7469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75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49F8-AC72-AF4E-8F0D-533B4452F912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D5F6-892A-1445-8B70-D0AE7469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98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49F8-AC72-AF4E-8F0D-533B4452F912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D5F6-892A-1445-8B70-D0AE7469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51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49F8-AC72-AF4E-8F0D-533B4452F912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D5F6-892A-1445-8B70-D0AE74695B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8559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49F8-AC72-AF4E-8F0D-533B4452F912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D5F6-892A-1445-8B70-D0AE7469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42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49F8-AC72-AF4E-8F0D-533B4452F912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D5F6-892A-1445-8B70-D0AE7469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01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49F8-AC72-AF4E-8F0D-533B4452F912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D5F6-892A-1445-8B70-D0AE7469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58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49F8-AC72-AF4E-8F0D-533B4452F912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D5F6-892A-1445-8B70-D0AE7469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922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49F8-AC72-AF4E-8F0D-533B4452F912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D5F6-892A-1445-8B70-D0AE7469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1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49F8-AC72-AF4E-8F0D-533B4452F912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D5F6-892A-1445-8B70-D0AE7469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14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49F8-AC72-AF4E-8F0D-533B4452F912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D5F6-892A-1445-8B70-D0AE7469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99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49F8-AC72-AF4E-8F0D-533B4452F912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D5F6-892A-1445-8B70-D0AE7469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0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49F8-AC72-AF4E-8F0D-533B4452F912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D5F6-892A-1445-8B70-D0AE7469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0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49F8-AC72-AF4E-8F0D-533B4452F912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D5F6-892A-1445-8B70-D0AE7469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8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49F8-AC72-AF4E-8F0D-533B4452F912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D5F6-892A-1445-8B70-D0AE7469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50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49F8-AC72-AF4E-8F0D-533B4452F912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D5F6-892A-1445-8B70-D0AE7469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67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49F8-AC72-AF4E-8F0D-533B4452F912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D5F6-892A-1445-8B70-D0AE7469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1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63F49F8-AC72-AF4E-8F0D-533B4452F912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3D5F6-892A-1445-8B70-D0AE7469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30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children.wi.gov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AD72EC-F5A2-4342-AD0B-5F2D4F0E3D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Trauma-Informed Care:</a:t>
            </a:r>
            <a:br>
              <a:rPr lang="en-US" sz="48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 Environment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0032179-8F36-2A45-8592-0346B18912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Wisconsin Office of children’s mental health</a:t>
            </a:r>
          </a:p>
          <a:p>
            <a:r>
              <a:rPr lang="en-US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Collective impact council, TIC Workgroup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xmlns="" id="{9DE2228B-E036-2549-A13E-6AADFD5BE3CB}"/>
              </a:ext>
            </a:extLst>
          </p:cNvPr>
          <p:cNvGrpSpPr/>
          <p:nvPr/>
        </p:nvGrpSpPr>
        <p:grpSpPr>
          <a:xfrm>
            <a:off x="311452" y="1026141"/>
            <a:ext cx="8586911" cy="5508112"/>
            <a:chOff x="311452" y="1026141"/>
            <a:chExt cx="8586911" cy="5508112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xmlns="" id="{502EDD8B-1185-7542-8B56-ABAF47D4444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452" y="1027067"/>
              <a:ext cx="7386702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FB25DC9B-E44A-8044-A4F1-89B73441CF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1452" y="1026141"/>
              <a:ext cx="0" cy="5508112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07EF14CE-82EC-7C45-BF0F-8E146CF0BE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452" y="6534253"/>
              <a:ext cx="8586911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B54F031B-FC95-974E-B119-BC01573260C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98362" y="1027069"/>
              <a:ext cx="0" cy="5507184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C825117C-EDF3-6448-87DE-C921D860811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91563" y="1026141"/>
              <a:ext cx="406799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Picture 27">
            <a:hlinkClick r:id="rId2"/>
            <a:extLst>
              <a:ext uri="{FF2B5EF4-FFF2-40B4-BE49-F238E27FC236}">
                <a16:creationId xmlns:a16="http://schemas.microsoft.com/office/drawing/2014/main" xmlns="" id="{C92FF8CE-197B-4F44-B471-52AB699882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9126" y="1754101"/>
            <a:ext cx="901844" cy="933409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3F4A16D2-EFD3-BD4C-9E4B-14C91C5680CD}"/>
              </a:ext>
            </a:extLst>
          </p:cNvPr>
          <p:cNvSpPr txBox="1"/>
          <p:nvPr/>
        </p:nvSpPr>
        <p:spPr>
          <a:xfrm>
            <a:off x="7434503" y="2595177"/>
            <a:ext cx="13511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 i="1" dirty="0" err="1">
                <a:hlinkClick r:id="rId2"/>
              </a:rPr>
              <a:t>children.wi.gov</a:t>
            </a:r>
            <a:endParaRPr lang="en-US" sz="750" i="1" dirty="0"/>
          </a:p>
        </p:txBody>
      </p:sp>
    </p:spTree>
    <p:extLst>
      <p:ext uri="{BB962C8B-B14F-4D97-AF65-F5344CB8AC3E}">
        <p14:creationId xmlns:p14="http://schemas.microsoft.com/office/powerpoint/2010/main" val="1091344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AD72EC-F5A2-4342-AD0B-5F2D4F0E3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170" y="1344417"/>
            <a:ext cx="7613709" cy="819367"/>
          </a:xfrm>
        </p:spPr>
        <p:txBody>
          <a:bodyPr/>
          <a:lstStyle/>
          <a:p>
            <a:r>
              <a:rPr lang="en-US" sz="36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Compassion &amp; Dependability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C238684-66BB-AF4F-8AA8-49C0E565714C}"/>
              </a:ext>
            </a:extLst>
          </p:cNvPr>
          <p:cNvSpPr txBox="1"/>
          <p:nvPr/>
        </p:nvSpPr>
        <p:spPr>
          <a:xfrm>
            <a:off x="572129" y="2481133"/>
            <a:ext cx="79194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 all staff seek to develop secure and dependable relationships characterized by mutual respect and attunement?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 staff communicate in ways that are clear, inclusive and useful to others?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routines, rituals, and consistent practices embedded into staff meetings, calendars and the organization?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FD828F53-F0CC-774B-A983-6380C3774F61}"/>
              </a:ext>
            </a:extLst>
          </p:cNvPr>
          <p:cNvGrpSpPr/>
          <p:nvPr/>
        </p:nvGrpSpPr>
        <p:grpSpPr>
          <a:xfrm>
            <a:off x="311452" y="1026141"/>
            <a:ext cx="8586911" cy="5508112"/>
            <a:chOff x="311452" y="1026141"/>
            <a:chExt cx="8586911" cy="550811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20C6BB49-672D-434B-B9AC-AA1C0CD986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452" y="1027067"/>
              <a:ext cx="7386702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C91C6C49-93BB-9A4B-AE3E-5118E4C6A6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1452" y="1026141"/>
              <a:ext cx="0" cy="5508112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7E6D22DC-BA32-AA44-829B-98F43DA7EE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452" y="6534253"/>
              <a:ext cx="8586911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044FF640-B419-9A4F-9CE9-AD1A9E219B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98362" y="1027069"/>
              <a:ext cx="0" cy="5507184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3529A3AD-9303-2D4E-A78C-9A5097DA886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91563" y="1026141"/>
              <a:ext cx="406799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71005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AD72EC-F5A2-4342-AD0B-5F2D4F0E3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170" y="1344417"/>
            <a:ext cx="7613709" cy="819367"/>
          </a:xfrm>
        </p:spPr>
        <p:txBody>
          <a:bodyPr/>
          <a:lstStyle/>
          <a:p>
            <a:r>
              <a:rPr lang="en-US" sz="36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Compassion &amp; Dependability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C238684-66BB-AF4F-8AA8-49C0E565714C}"/>
              </a:ext>
            </a:extLst>
          </p:cNvPr>
          <p:cNvSpPr txBox="1"/>
          <p:nvPr/>
        </p:nvSpPr>
        <p:spPr>
          <a:xfrm>
            <a:off x="572129" y="2481133"/>
            <a:ext cx="79194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 staff communicate in ways that promote dependability and foster trust?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the staff role, scope and availability clearly communicated to consumers?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FD828F53-F0CC-774B-A983-6380C3774F61}"/>
              </a:ext>
            </a:extLst>
          </p:cNvPr>
          <p:cNvGrpSpPr/>
          <p:nvPr/>
        </p:nvGrpSpPr>
        <p:grpSpPr>
          <a:xfrm>
            <a:off x="311452" y="1026141"/>
            <a:ext cx="8586911" cy="5508112"/>
            <a:chOff x="311452" y="1026141"/>
            <a:chExt cx="8586911" cy="550811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20C6BB49-672D-434B-B9AC-AA1C0CD986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452" y="1027067"/>
              <a:ext cx="7386702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C91C6C49-93BB-9A4B-AE3E-5118E4C6A6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1452" y="1026141"/>
              <a:ext cx="0" cy="5508112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7E6D22DC-BA32-AA44-829B-98F43DA7EE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452" y="6534253"/>
              <a:ext cx="8586911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044FF640-B419-9A4F-9CE9-AD1A9E219B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98362" y="1027069"/>
              <a:ext cx="0" cy="5507184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3529A3AD-9303-2D4E-A78C-9A5097DA886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91563" y="1026141"/>
              <a:ext cx="406799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88B7A42-8736-2A4C-AFF9-56D9222EE2C2}"/>
              </a:ext>
            </a:extLst>
          </p:cNvPr>
          <p:cNvSpPr txBox="1"/>
          <p:nvPr/>
        </p:nvSpPr>
        <p:spPr>
          <a:xfrm>
            <a:off x="7436686" y="1754100"/>
            <a:ext cx="10548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3521839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AD72EC-F5A2-4342-AD0B-5F2D4F0E3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170" y="1344417"/>
            <a:ext cx="7613709" cy="819367"/>
          </a:xfrm>
        </p:spPr>
        <p:txBody>
          <a:bodyPr/>
          <a:lstStyle/>
          <a:p>
            <a:r>
              <a:rPr lang="en-US" sz="36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Collaboration and Empowerment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C238684-66BB-AF4F-8AA8-49C0E565714C}"/>
              </a:ext>
            </a:extLst>
          </p:cNvPr>
          <p:cNvSpPr txBox="1"/>
          <p:nvPr/>
        </p:nvSpPr>
        <p:spPr>
          <a:xfrm>
            <a:off x="572129" y="2481133"/>
            <a:ext cx="79194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relationships with consumers strength-based and collaborative (e.g. the consumer is not a passive recipient, staff is an ally, not a caretaker)?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much choice does each consumer have over what services she or he receives?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much choice does each consumer have over when, where and by whom the service is provided (e.g.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FD828F53-F0CC-774B-A983-6380C3774F61}"/>
              </a:ext>
            </a:extLst>
          </p:cNvPr>
          <p:cNvGrpSpPr/>
          <p:nvPr/>
        </p:nvGrpSpPr>
        <p:grpSpPr>
          <a:xfrm>
            <a:off x="311452" y="1026141"/>
            <a:ext cx="8586911" cy="5508112"/>
            <a:chOff x="311452" y="1026141"/>
            <a:chExt cx="8586911" cy="550811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20C6BB49-672D-434B-B9AC-AA1C0CD986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452" y="1027067"/>
              <a:ext cx="7386702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C91C6C49-93BB-9A4B-AE3E-5118E4C6A6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1452" y="1026141"/>
              <a:ext cx="0" cy="5508112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7E6D22DC-BA32-AA44-829B-98F43DA7EE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452" y="6534253"/>
              <a:ext cx="8586911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044FF640-B419-9A4F-9CE9-AD1A9E219B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98362" y="1027069"/>
              <a:ext cx="0" cy="5507184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3529A3AD-9303-2D4E-A78C-9A5097DA886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91563" y="1026141"/>
              <a:ext cx="406799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010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AD72EC-F5A2-4342-AD0B-5F2D4F0E3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170" y="1344417"/>
            <a:ext cx="7613709" cy="819367"/>
          </a:xfrm>
        </p:spPr>
        <p:txBody>
          <a:bodyPr/>
          <a:lstStyle/>
          <a:p>
            <a:r>
              <a:rPr lang="en-US" sz="36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Collaboration and Empowerment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C238684-66BB-AF4F-8AA8-49C0E565714C}"/>
              </a:ext>
            </a:extLst>
          </p:cNvPr>
          <p:cNvSpPr txBox="1"/>
          <p:nvPr/>
        </p:nvSpPr>
        <p:spPr>
          <a:xfrm>
            <a:off x="572129" y="2481133"/>
            <a:ext cx="79194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 the consumer choose how contact is made (e.g. by phone, mail, to home or other address)?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consumers have a significant role in planning and evaluating the agency’s services?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consumer-survivor advocates have a significant advisory voice in the planning and evaluation of services?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routine service provision, how are each consumer’s strengths and skills recognized?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FD828F53-F0CC-774B-A983-6380C3774F61}"/>
              </a:ext>
            </a:extLst>
          </p:cNvPr>
          <p:cNvGrpSpPr/>
          <p:nvPr/>
        </p:nvGrpSpPr>
        <p:grpSpPr>
          <a:xfrm>
            <a:off x="311452" y="1026141"/>
            <a:ext cx="8586911" cy="5508112"/>
            <a:chOff x="311452" y="1026141"/>
            <a:chExt cx="8586911" cy="550811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20C6BB49-672D-434B-B9AC-AA1C0CD986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452" y="1027067"/>
              <a:ext cx="7386702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C91C6C49-93BB-9A4B-AE3E-5118E4C6A6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1452" y="1026141"/>
              <a:ext cx="0" cy="5508112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7E6D22DC-BA32-AA44-829B-98F43DA7EE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452" y="6534253"/>
              <a:ext cx="8586911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044FF640-B419-9A4F-9CE9-AD1A9E219B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98362" y="1027069"/>
              <a:ext cx="0" cy="5507184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3529A3AD-9303-2D4E-A78C-9A5097DA886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91563" y="1026141"/>
              <a:ext cx="406799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DA7DA500-4630-F848-B201-9B4F0B9EC3E6}"/>
              </a:ext>
            </a:extLst>
          </p:cNvPr>
          <p:cNvSpPr txBox="1"/>
          <p:nvPr/>
        </p:nvSpPr>
        <p:spPr>
          <a:xfrm>
            <a:off x="7535801" y="1204991"/>
            <a:ext cx="1054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1829779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AD72EC-F5A2-4342-AD0B-5F2D4F0E3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170" y="1344417"/>
            <a:ext cx="7613709" cy="819367"/>
          </a:xfrm>
        </p:spPr>
        <p:txBody>
          <a:bodyPr/>
          <a:lstStyle/>
          <a:p>
            <a:r>
              <a:rPr lang="en-US" sz="36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Resilience and Recovery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C238684-66BB-AF4F-8AA8-49C0E565714C}"/>
              </a:ext>
            </a:extLst>
          </p:cNvPr>
          <p:cNvSpPr txBox="1"/>
          <p:nvPr/>
        </p:nvSpPr>
        <p:spPr>
          <a:xfrm>
            <a:off x="572129" y="2481133"/>
            <a:ext cx="79194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 the program communicate a sense of realistic optimism about the capacity of consumers to reach their goal?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does staff support and demonstrate their commitment to wellness?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 staff recognize the value of instilling hope by seeking to develop a clear path towards wellness that addresses stress and trauma?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FD828F53-F0CC-774B-A983-6380C3774F61}"/>
              </a:ext>
            </a:extLst>
          </p:cNvPr>
          <p:cNvGrpSpPr/>
          <p:nvPr/>
        </p:nvGrpSpPr>
        <p:grpSpPr>
          <a:xfrm>
            <a:off x="311452" y="1026141"/>
            <a:ext cx="8586911" cy="5508112"/>
            <a:chOff x="311452" y="1026141"/>
            <a:chExt cx="8586911" cy="550811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20C6BB49-672D-434B-B9AC-AA1C0CD986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452" y="1027067"/>
              <a:ext cx="7386702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C91C6C49-93BB-9A4B-AE3E-5118E4C6A6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1452" y="1026141"/>
              <a:ext cx="0" cy="5508112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7E6D22DC-BA32-AA44-829B-98F43DA7EE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452" y="6534253"/>
              <a:ext cx="8586911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044FF640-B419-9A4F-9CE9-AD1A9E219B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98362" y="1027069"/>
              <a:ext cx="0" cy="5507184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3529A3AD-9303-2D4E-A78C-9A5097DA886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91563" y="1026141"/>
              <a:ext cx="406799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80980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AD72EC-F5A2-4342-AD0B-5F2D4F0E3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170" y="1344417"/>
            <a:ext cx="7613709" cy="819367"/>
          </a:xfrm>
        </p:spPr>
        <p:txBody>
          <a:bodyPr/>
          <a:lstStyle/>
          <a:p>
            <a:r>
              <a:rPr lang="en-US" sz="36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Resilience and Recovery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C238684-66BB-AF4F-8AA8-49C0E565714C}"/>
              </a:ext>
            </a:extLst>
          </p:cNvPr>
          <p:cNvSpPr txBox="1"/>
          <p:nvPr/>
        </p:nvSpPr>
        <p:spPr>
          <a:xfrm>
            <a:off x="572129" y="2481133"/>
            <a:ext cx="79194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types of practices are utilized that promote a strength-based workplace environment?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policies are focused on building a strength-based workplace environment?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services proactively identify and apply strengths to promote wellness and growth, rather than focusing singularly on symptom reduction?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FD828F53-F0CC-774B-A983-6380C3774F61}"/>
              </a:ext>
            </a:extLst>
          </p:cNvPr>
          <p:cNvGrpSpPr/>
          <p:nvPr/>
        </p:nvGrpSpPr>
        <p:grpSpPr>
          <a:xfrm>
            <a:off x="311452" y="1026141"/>
            <a:ext cx="8586911" cy="5508112"/>
            <a:chOff x="311452" y="1026141"/>
            <a:chExt cx="8586911" cy="550811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20C6BB49-672D-434B-B9AC-AA1C0CD986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452" y="1027067"/>
              <a:ext cx="7386702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C91C6C49-93BB-9A4B-AE3E-5118E4C6A6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1452" y="1026141"/>
              <a:ext cx="0" cy="5508112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7E6D22DC-BA32-AA44-829B-98F43DA7EE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452" y="6534253"/>
              <a:ext cx="8586911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044FF640-B419-9A4F-9CE9-AD1A9E219B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98362" y="1027069"/>
              <a:ext cx="0" cy="5507184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3529A3AD-9303-2D4E-A78C-9A5097DA886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91563" y="1026141"/>
              <a:ext cx="406799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746F8F2-3C85-964D-8D99-9C5B8EF6643B}"/>
              </a:ext>
            </a:extLst>
          </p:cNvPr>
          <p:cNvSpPr txBox="1"/>
          <p:nvPr/>
        </p:nvSpPr>
        <p:spPr>
          <a:xfrm>
            <a:off x="4004803" y="6060913"/>
            <a:ext cx="4773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Source: Alameda County Behavioral Health Care Services, 2013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0BDAEF3-F1FC-0242-BEC3-CFE90971DCD4}"/>
              </a:ext>
            </a:extLst>
          </p:cNvPr>
          <p:cNvSpPr txBox="1"/>
          <p:nvPr/>
        </p:nvSpPr>
        <p:spPr>
          <a:xfrm>
            <a:off x="7535801" y="1204991"/>
            <a:ext cx="1054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524683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AD72EC-F5A2-4342-AD0B-5F2D4F0E3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171" y="1344417"/>
            <a:ext cx="6619244" cy="819367"/>
          </a:xfrm>
        </p:spPr>
        <p:txBody>
          <a:bodyPr/>
          <a:lstStyle/>
          <a:p>
            <a:r>
              <a:rPr lang="en-US" sz="36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Self-Assessment Tools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C238684-66BB-AF4F-8AA8-49C0E565714C}"/>
              </a:ext>
            </a:extLst>
          </p:cNvPr>
          <p:cNvSpPr txBox="1"/>
          <p:nvPr/>
        </p:nvSpPr>
        <p:spPr>
          <a:xfrm>
            <a:off x="576866" y="2481133"/>
            <a:ext cx="79194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tools provided in the </a:t>
            </a:r>
            <a:r>
              <a:rPr lang="en-US" sz="24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Resources Guide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begin and continually reassess the implementation of your plan.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Evaluate on a recurring bases the ability of your plan to meet the needs of your consumers.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Institute quality improvement measures as needs and challenges arise.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FD828F53-F0CC-774B-A983-6380C3774F61}"/>
              </a:ext>
            </a:extLst>
          </p:cNvPr>
          <p:cNvGrpSpPr/>
          <p:nvPr/>
        </p:nvGrpSpPr>
        <p:grpSpPr>
          <a:xfrm>
            <a:off x="311452" y="1026141"/>
            <a:ext cx="8586911" cy="5508112"/>
            <a:chOff x="311452" y="1026141"/>
            <a:chExt cx="8586911" cy="550811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20C6BB49-672D-434B-B9AC-AA1C0CD986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452" y="1027067"/>
              <a:ext cx="7386702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C91C6C49-93BB-9A4B-AE3E-5118E4C6A6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1452" y="1026141"/>
              <a:ext cx="0" cy="5508112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7E6D22DC-BA32-AA44-829B-98F43DA7EE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452" y="6534253"/>
              <a:ext cx="8586911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044FF640-B419-9A4F-9CE9-AD1A9E219B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98362" y="1027069"/>
              <a:ext cx="0" cy="5507184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3529A3AD-9303-2D4E-A78C-9A5097DA886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91563" y="1026141"/>
              <a:ext cx="406799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87843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AD72EC-F5A2-4342-AD0B-5F2D4F0E3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171" y="1344417"/>
            <a:ext cx="6619244" cy="819367"/>
          </a:xfrm>
        </p:spPr>
        <p:txBody>
          <a:bodyPr/>
          <a:lstStyle/>
          <a:p>
            <a:r>
              <a:rPr lang="en-US" sz="36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Self-Assessment Tools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C238684-66BB-AF4F-8AA8-49C0E565714C}"/>
              </a:ext>
            </a:extLst>
          </p:cNvPr>
          <p:cNvSpPr txBox="1"/>
          <p:nvPr/>
        </p:nvSpPr>
        <p:spPr>
          <a:xfrm>
            <a:off x="576866" y="2481133"/>
            <a:ext cx="79194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Institute practices that support sustainability:</a:t>
            </a:r>
          </a:p>
          <a:p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Ongoing training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Clinical supervision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Consumer participation and feedback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 allocation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FD828F53-F0CC-774B-A983-6380C3774F61}"/>
              </a:ext>
            </a:extLst>
          </p:cNvPr>
          <p:cNvGrpSpPr/>
          <p:nvPr/>
        </p:nvGrpSpPr>
        <p:grpSpPr>
          <a:xfrm>
            <a:off x="311452" y="1026141"/>
            <a:ext cx="8586911" cy="5508112"/>
            <a:chOff x="311452" y="1026141"/>
            <a:chExt cx="8586911" cy="550811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20C6BB49-672D-434B-B9AC-AA1C0CD986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452" y="1027067"/>
              <a:ext cx="7386702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C91C6C49-93BB-9A4B-AE3E-5118E4C6A6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1452" y="1026141"/>
              <a:ext cx="0" cy="5508112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7E6D22DC-BA32-AA44-829B-98F43DA7EE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452" y="6534253"/>
              <a:ext cx="8586911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044FF640-B419-9A4F-9CE9-AD1A9E219B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98362" y="1027069"/>
              <a:ext cx="0" cy="5507184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3529A3AD-9303-2D4E-A78C-9A5097DA886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91563" y="1026141"/>
              <a:ext cx="406799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28D0B4C-5945-EC4D-8EE2-45761A6B3513}"/>
              </a:ext>
            </a:extLst>
          </p:cNvPr>
          <p:cNvSpPr txBox="1"/>
          <p:nvPr/>
        </p:nvSpPr>
        <p:spPr>
          <a:xfrm>
            <a:off x="7535801" y="1204991"/>
            <a:ext cx="1054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3798007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AD72EC-F5A2-4342-AD0B-5F2D4F0E3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171" y="1344417"/>
            <a:ext cx="6619244" cy="819367"/>
          </a:xfrm>
        </p:spPr>
        <p:txBody>
          <a:bodyPr/>
          <a:lstStyle/>
          <a:p>
            <a:r>
              <a:rPr lang="en-US" sz="36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Overview of TIC Implementation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C238684-66BB-AF4F-8AA8-49C0E565714C}"/>
              </a:ext>
            </a:extLst>
          </p:cNvPr>
          <p:cNvSpPr txBox="1"/>
          <p:nvPr/>
        </p:nvSpPr>
        <p:spPr>
          <a:xfrm>
            <a:off x="576866" y="2481133"/>
            <a:ext cx="79448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Fundamentals of a trauma-informed agency</a:t>
            </a:r>
          </a:p>
          <a:p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Ongoing self-assessment and re-assessment</a:t>
            </a:r>
            <a:endParaRPr lang="en-US" sz="2400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AC726B8F-32AA-7C47-B841-EA15EC78AC22}"/>
              </a:ext>
            </a:extLst>
          </p:cNvPr>
          <p:cNvGrpSpPr/>
          <p:nvPr/>
        </p:nvGrpSpPr>
        <p:grpSpPr>
          <a:xfrm>
            <a:off x="311452" y="1026141"/>
            <a:ext cx="8586911" cy="5508112"/>
            <a:chOff x="311452" y="1026141"/>
            <a:chExt cx="8586911" cy="5508112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F4236333-DEDB-C742-94A7-BC88F53EC93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452" y="1027067"/>
              <a:ext cx="7386702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xmlns="" id="{E248C2C9-CA17-D246-88DA-7476860AE4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1452" y="1026141"/>
              <a:ext cx="0" cy="5508112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xmlns="" id="{C6D4465E-04EE-8E49-868D-E1B3432CE6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452" y="6534253"/>
              <a:ext cx="8586911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88C5D26A-2C3A-4C48-AA2B-6D949804258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98362" y="1027069"/>
              <a:ext cx="0" cy="5507184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E453C90B-9E5A-8F4A-A19F-F2B0548D0FA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91563" y="1026141"/>
              <a:ext cx="406799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53733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AD72EC-F5A2-4342-AD0B-5F2D4F0E3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171" y="1344417"/>
            <a:ext cx="6619244" cy="819367"/>
          </a:xfrm>
        </p:spPr>
        <p:txBody>
          <a:bodyPr/>
          <a:lstStyle/>
          <a:p>
            <a:r>
              <a:rPr lang="en-US" sz="36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Six Core Principles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C238684-66BB-AF4F-8AA8-49C0E565714C}"/>
              </a:ext>
            </a:extLst>
          </p:cNvPr>
          <p:cNvSpPr txBox="1"/>
          <p:nvPr/>
        </p:nvSpPr>
        <p:spPr>
          <a:xfrm>
            <a:off x="576866" y="2481133"/>
            <a:ext cx="7919434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Trauma Understanding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Safety and Security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Cultural Humility and Responsiveness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Compassion and Dependability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Collaboration and Empowerment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Resilience and Recovery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FD828F53-F0CC-774B-A983-6380C3774F61}"/>
              </a:ext>
            </a:extLst>
          </p:cNvPr>
          <p:cNvGrpSpPr/>
          <p:nvPr/>
        </p:nvGrpSpPr>
        <p:grpSpPr>
          <a:xfrm>
            <a:off x="311452" y="1026141"/>
            <a:ext cx="8586911" cy="5508112"/>
            <a:chOff x="311452" y="1026141"/>
            <a:chExt cx="8586911" cy="550811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20C6BB49-672D-434B-B9AC-AA1C0CD986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452" y="1027067"/>
              <a:ext cx="7386702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C91C6C49-93BB-9A4B-AE3E-5118E4C6A6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1452" y="1026141"/>
              <a:ext cx="0" cy="5508112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7E6D22DC-BA32-AA44-829B-98F43DA7EE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452" y="6534253"/>
              <a:ext cx="8586911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044FF640-B419-9A4F-9CE9-AD1A9E219B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98362" y="1027069"/>
              <a:ext cx="0" cy="5507184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3529A3AD-9303-2D4E-A78C-9A5097DA886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91563" y="1026141"/>
              <a:ext cx="406799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1135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AD72EC-F5A2-4342-AD0B-5F2D4F0E3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171" y="1344417"/>
            <a:ext cx="6619244" cy="819367"/>
          </a:xfrm>
        </p:spPr>
        <p:txBody>
          <a:bodyPr/>
          <a:lstStyle/>
          <a:p>
            <a:r>
              <a:rPr lang="en-US" sz="36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Trauma Understanding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C238684-66BB-AF4F-8AA8-49C0E565714C}"/>
              </a:ext>
            </a:extLst>
          </p:cNvPr>
          <p:cNvSpPr txBox="1"/>
          <p:nvPr/>
        </p:nvSpPr>
        <p:spPr>
          <a:xfrm>
            <a:off x="576866" y="2481133"/>
            <a:ext cx="79194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staff trained in principles of TIC and systems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consumer “symptoms” understood as a person’s best and only solution to cope?</a:t>
            </a:r>
          </a:p>
          <a:p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public areas and behavior cultivate a “healing” environment?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FD828F53-F0CC-774B-A983-6380C3774F61}"/>
              </a:ext>
            </a:extLst>
          </p:cNvPr>
          <p:cNvGrpSpPr/>
          <p:nvPr/>
        </p:nvGrpSpPr>
        <p:grpSpPr>
          <a:xfrm>
            <a:off x="311452" y="1026141"/>
            <a:ext cx="8586911" cy="5508112"/>
            <a:chOff x="311452" y="1026141"/>
            <a:chExt cx="8586911" cy="550811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20C6BB49-672D-434B-B9AC-AA1C0CD986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452" y="1027067"/>
              <a:ext cx="7386702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C91C6C49-93BB-9A4B-AE3E-5118E4C6A6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1452" y="1026141"/>
              <a:ext cx="0" cy="5508112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7E6D22DC-BA32-AA44-829B-98F43DA7EE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452" y="6534253"/>
              <a:ext cx="8586911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044FF640-B419-9A4F-9CE9-AD1A9E219B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98362" y="1027069"/>
              <a:ext cx="0" cy="5507184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3529A3AD-9303-2D4E-A78C-9A5097DA886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91563" y="1026141"/>
              <a:ext cx="406799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71964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AD72EC-F5A2-4342-AD0B-5F2D4F0E3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171" y="1344417"/>
            <a:ext cx="6619244" cy="819367"/>
          </a:xfrm>
        </p:spPr>
        <p:txBody>
          <a:bodyPr/>
          <a:lstStyle/>
          <a:p>
            <a:r>
              <a:rPr lang="en-US" sz="36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Trauma Understanding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C238684-66BB-AF4F-8AA8-49C0E565714C}"/>
              </a:ext>
            </a:extLst>
          </p:cNvPr>
          <p:cNvSpPr txBox="1"/>
          <p:nvPr/>
        </p:nvSpPr>
        <p:spPr>
          <a:xfrm>
            <a:off x="576866" y="2481133"/>
            <a:ext cx="79194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TIC evidence-based or emerging best practices utilized?</a:t>
            </a:r>
          </a:p>
          <a:p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hiring practices, policies and procedures, contracts, etc. trauma-informed?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FD828F53-F0CC-774B-A983-6380C3774F61}"/>
              </a:ext>
            </a:extLst>
          </p:cNvPr>
          <p:cNvGrpSpPr/>
          <p:nvPr/>
        </p:nvGrpSpPr>
        <p:grpSpPr>
          <a:xfrm>
            <a:off x="311452" y="1026141"/>
            <a:ext cx="8586911" cy="5508112"/>
            <a:chOff x="311452" y="1026141"/>
            <a:chExt cx="8586911" cy="550811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20C6BB49-672D-434B-B9AC-AA1C0CD986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452" y="1027067"/>
              <a:ext cx="7386702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C91C6C49-93BB-9A4B-AE3E-5118E4C6A6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1452" y="1026141"/>
              <a:ext cx="0" cy="5508112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7E6D22DC-BA32-AA44-829B-98F43DA7EE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452" y="6534253"/>
              <a:ext cx="8586911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044FF640-B419-9A4F-9CE9-AD1A9E219B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98362" y="1027069"/>
              <a:ext cx="0" cy="5507184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3529A3AD-9303-2D4E-A78C-9A5097DA886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91563" y="1026141"/>
              <a:ext cx="406799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EC4D1FD-4B0B-BA43-AC2F-65F329D9AA0B}"/>
              </a:ext>
            </a:extLst>
          </p:cNvPr>
          <p:cNvSpPr txBox="1"/>
          <p:nvPr/>
        </p:nvSpPr>
        <p:spPr>
          <a:xfrm>
            <a:off x="7535801" y="1204991"/>
            <a:ext cx="1054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1402163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AD72EC-F5A2-4342-AD0B-5F2D4F0E3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171" y="1344417"/>
            <a:ext cx="6619244" cy="819367"/>
          </a:xfrm>
        </p:spPr>
        <p:txBody>
          <a:bodyPr/>
          <a:lstStyle/>
          <a:p>
            <a:r>
              <a:rPr lang="en-US" sz="36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Safety and Security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C238684-66BB-AF4F-8AA8-49C0E565714C}"/>
              </a:ext>
            </a:extLst>
          </p:cNvPr>
          <p:cNvSpPr txBox="1"/>
          <p:nvPr/>
        </p:nvSpPr>
        <p:spPr>
          <a:xfrm>
            <a:off x="570171" y="2379269"/>
            <a:ext cx="79194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environments welcoming (a greeter, clean comfortable seating, appropriate unobtrusive security)?</a:t>
            </a:r>
          </a:p>
          <a:p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all staff understand that “trust” must be earned, not assumed?</a:t>
            </a:r>
          </a:p>
          <a:p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relationships with consumers strength-based and collaborative?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FD828F53-F0CC-774B-A983-6380C3774F61}"/>
              </a:ext>
            </a:extLst>
          </p:cNvPr>
          <p:cNvGrpSpPr/>
          <p:nvPr/>
        </p:nvGrpSpPr>
        <p:grpSpPr>
          <a:xfrm>
            <a:off x="311452" y="1026141"/>
            <a:ext cx="8586911" cy="5508112"/>
            <a:chOff x="311452" y="1026141"/>
            <a:chExt cx="8586911" cy="550811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20C6BB49-672D-434B-B9AC-AA1C0CD986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452" y="1027067"/>
              <a:ext cx="7386702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C91C6C49-93BB-9A4B-AE3E-5118E4C6A6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1452" y="1026141"/>
              <a:ext cx="0" cy="5508112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7E6D22DC-BA32-AA44-829B-98F43DA7EE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452" y="6534253"/>
              <a:ext cx="8586911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044FF640-B419-9A4F-9CE9-AD1A9E219B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98362" y="1027069"/>
              <a:ext cx="0" cy="5507184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3529A3AD-9303-2D4E-A78C-9A5097DA886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91563" y="1026141"/>
              <a:ext cx="406799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96689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AD72EC-F5A2-4342-AD0B-5F2D4F0E3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171" y="1344417"/>
            <a:ext cx="6619244" cy="819367"/>
          </a:xfrm>
        </p:spPr>
        <p:txBody>
          <a:bodyPr/>
          <a:lstStyle/>
          <a:p>
            <a:r>
              <a:rPr lang="en-US" sz="36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Safety and Security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C238684-66BB-AF4F-8AA8-49C0E565714C}"/>
              </a:ext>
            </a:extLst>
          </p:cNvPr>
          <p:cNvSpPr txBox="1"/>
          <p:nvPr/>
        </p:nvSpPr>
        <p:spPr>
          <a:xfrm>
            <a:off x="570171" y="2379269"/>
            <a:ext cx="79194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there positive working relationships that provide support and calm in times of stress?</a:t>
            </a:r>
          </a:p>
          <a:p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 the program provide clear information on goals including what, when, by whom, why, under what circumstances and at what cost they will be achieved?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FD828F53-F0CC-774B-A983-6380C3774F61}"/>
              </a:ext>
            </a:extLst>
          </p:cNvPr>
          <p:cNvGrpSpPr/>
          <p:nvPr/>
        </p:nvGrpSpPr>
        <p:grpSpPr>
          <a:xfrm>
            <a:off x="311452" y="1026141"/>
            <a:ext cx="8586911" cy="5508112"/>
            <a:chOff x="311452" y="1026141"/>
            <a:chExt cx="8586911" cy="550811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20C6BB49-672D-434B-B9AC-AA1C0CD986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452" y="1027067"/>
              <a:ext cx="7386702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C91C6C49-93BB-9A4B-AE3E-5118E4C6A6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1452" y="1026141"/>
              <a:ext cx="0" cy="5508112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7E6D22DC-BA32-AA44-829B-98F43DA7EE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452" y="6534253"/>
              <a:ext cx="8586911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044FF640-B419-9A4F-9CE9-AD1A9E219B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98362" y="1027069"/>
              <a:ext cx="0" cy="5507184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3529A3AD-9303-2D4E-A78C-9A5097DA886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91563" y="1026141"/>
              <a:ext cx="406799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A93BDAA-F33C-8544-B9B1-6255B96D0ABE}"/>
              </a:ext>
            </a:extLst>
          </p:cNvPr>
          <p:cNvSpPr txBox="1"/>
          <p:nvPr/>
        </p:nvSpPr>
        <p:spPr>
          <a:xfrm>
            <a:off x="7535801" y="1204991"/>
            <a:ext cx="1054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3729506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AD72EC-F5A2-4342-AD0B-5F2D4F0E3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170" y="1344417"/>
            <a:ext cx="7613709" cy="819367"/>
          </a:xfrm>
        </p:spPr>
        <p:txBody>
          <a:bodyPr/>
          <a:lstStyle/>
          <a:p>
            <a:r>
              <a:rPr lang="en-US" sz="36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Cultural Humility and Responsiveness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C238684-66BB-AF4F-8AA8-49C0E565714C}"/>
              </a:ext>
            </a:extLst>
          </p:cNvPr>
          <p:cNvSpPr txBox="1"/>
          <p:nvPr/>
        </p:nvSpPr>
        <p:spPr>
          <a:xfrm>
            <a:off x="572129" y="2481133"/>
            <a:ext cx="79194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 the décor reflect the colors, textiles and images of cultural/ethnic populations served by the program?</a:t>
            </a:r>
          </a:p>
          <a:p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 staff understand that consumers from different cultures may react differently and/or hold different cultural beliefs?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FD828F53-F0CC-774B-A983-6380C3774F61}"/>
              </a:ext>
            </a:extLst>
          </p:cNvPr>
          <p:cNvGrpSpPr/>
          <p:nvPr/>
        </p:nvGrpSpPr>
        <p:grpSpPr>
          <a:xfrm>
            <a:off x="311452" y="1026141"/>
            <a:ext cx="8586911" cy="5508112"/>
            <a:chOff x="311452" y="1026141"/>
            <a:chExt cx="8586911" cy="550811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20C6BB49-672D-434B-B9AC-AA1C0CD986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452" y="1027067"/>
              <a:ext cx="7386702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C91C6C49-93BB-9A4B-AE3E-5118E4C6A6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1452" y="1026141"/>
              <a:ext cx="0" cy="5508112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7E6D22DC-BA32-AA44-829B-98F43DA7EE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452" y="6534253"/>
              <a:ext cx="8586911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044FF640-B419-9A4F-9CE9-AD1A9E219B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98362" y="1027069"/>
              <a:ext cx="0" cy="5507184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3529A3AD-9303-2D4E-A78C-9A5097DA886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91563" y="1026141"/>
              <a:ext cx="406799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2921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AD72EC-F5A2-4342-AD0B-5F2D4F0E3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170" y="1344417"/>
            <a:ext cx="7613709" cy="819367"/>
          </a:xfrm>
        </p:spPr>
        <p:txBody>
          <a:bodyPr/>
          <a:lstStyle/>
          <a:p>
            <a:r>
              <a:rPr lang="en-US" sz="36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Cultural Humility and Responsiveness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C238684-66BB-AF4F-8AA8-49C0E565714C}"/>
              </a:ext>
            </a:extLst>
          </p:cNvPr>
          <p:cNvSpPr txBox="1"/>
          <p:nvPr/>
        </p:nvSpPr>
        <p:spPr>
          <a:xfrm>
            <a:off x="572129" y="2481133"/>
            <a:ext cx="79194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educational and resource materials made available in the county’s threshold languages?</a:t>
            </a:r>
          </a:p>
          <a:p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the program’s telephone greeting available in languages in addition to English?</a:t>
            </a:r>
          </a:p>
          <a:p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the diversity cultural/healing rituals honored?</a:t>
            </a:r>
          </a:p>
          <a:p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program policies support cultural humility and responsiveness?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FD828F53-F0CC-774B-A983-6380C3774F61}"/>
              </a:ext>
            </a:extLst>
          </p:cNvPr>
          <p:cNvGrpSpPr/>
          <p:nvPr/>
        </p:nvGrpSpPr>
        <p:grpSpPr>
          <a:xfrm>
            <a:off x="311452" y="1026141"/>
            <a:ext cx="8586911" cy="5508112"/>
            <a:chOff x="311452" y="1026141"/>
            <a:chExt cx="8586911" cy="550811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20C6BB49-672D-434B-B9AC-AA1C0CD986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452" y="1027067"/>
              <a:ext cx="7386702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C91C6C49-93BB-9A4B-AE3E-5118E4C6A6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1452" y="1026141"/>
              <a:ext cx="0" cy="5508112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7E6D22DC-BA32-AA44-829B-98F43DA7EE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452" y="6534253"/>
              <a:ext cx="8586911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044FF640-B419-9A4F-9CE9-AD1A9E219B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98362" y="1027069"/>
              <a:ext cx="0" cy="5507184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3529A3AD-9303-2D4E-A78C-9A5097DA886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91563" y="1026141"/>
              <a:ext cx="406799" cy="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DC9CB2B-ACE5-7A42-BF30-7836904D5862}"/>
              </a:ext>
            </a:extLst>
          </p:cNvPr>
          <p:cNvSpPr txBox="1"/>
          <p:nvPr/>
        </p:nvSpPr>
        <p:spPr>
          <a:xfrm>
            <a:off x="7535801" y="1204991"/>
            <a:ext cx="1054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611705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OCMH">
      <a:dk1>
        <a:srgbClr val="000000"/>
      </a:dk1>
      <a:lt1>
        <a:srgbClr val="FFFFFF"/>
      </a:lt1>
      <a:dk2>
        <a:srgbClr val="3D3D3D"/>
      </a:dk2>
      <a:lt2>
        <a:srgbClr val="EBEBEB"/>
      </a:lt2>
      <a:accent1>
        <a:srgbClr val="005392"/>
      </a:accent1>
      <a:accent2>
        <a:srgbClr val="0096FF"/>
      </a:accent2>
      <a:accent3>
        <a:srgbClr val="8DF900"/>
      </a:accent3>
      <a:accent4>
        <a:srgbClr val="D4FB78"/>
      </a:accent4>
      <a:accent5>
        <a:srgbClr val="942092"/>
      </a:accent5>
      <a:accent6>
        <a:srgbClr val="FF9300"/>
      </a:accent6>
      <a:hlink>
        <a:srgbClr val="828282"/>
      </a:hlink>
      <a:folHlink>
        <a:srgbClr val="A5A5A5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6AB9AEB1609DCE46BFEB467AEA3702D9" ma:contentTypeVersion="3" ma:contentTypeDescription="Upload an image." ma:contentTypeScope="" ma:versionID="58a4100b36c9010f06bcae33966e4eb4">
  <xsd:schema xmlns:xsd="http://www.w3.org/2001/XMLSchema" xmlns:xs="http://www.w3.org/2001/XMLSchema" xmlns:p="http://schemas.microsoft.com/office/2006/metadata/properties" xmlns:ns1="http://schemas.microsoft.com/sharepoint/v3" xmlns:ns2="D92F68BA-BB8F-43C0-A1BF-0F435E081D2D" xmlns:ns3="http://schemas.microsoft.com/sharepoint/v3/fields" xmlns:ns4="bb65cc95-6d4e-4879-a879-9838761499af" xmlns:ns5="9e30f06f-ad7a-453a-8e08-8a8878e30bd1" targetNamespace="http://schemas.microsoft.com/office/2006/metadata/properties" ma:root="true" ma:fieldsID="6b9c7756c25aa9a5e0f98722053422c5" ns1:_="" ns2:_="" ns3:_="" ns4:_="" ns5:_="">
    <xsd:import namespace="http://schemas.microsoft.com/sharepoint/v3"/>
    <xsd:import namespace="D92F68BA-BB8F-43C0-A1BF-0F435E081D2D"/>
    <xsd:import namespace="http://schemas.microsoft.com/sharepoint/v3/fields"/>
    <xsd:import namespace="bb65cc95-6d4e-4879-a879-9838761499af"/>
    <xsd:import namespace="9e30f06f-ad7a-453a-8e08-8a8878e30bd1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  <xsd:element ref="ns4:_dlc_DocId" minOccurs="0"/>
                <xsd:element ref="ns4:_dlc_DocIdUrl" minOccurs="0"/>
                <xsd:element ref="ns4:_dlc_DocIdPersist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2F68BA-BB8F-43C0-A1BF-0F435E081D2D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65cc95-6d4e-4879-a879-9838761499af" elementFormDefault="qualified">
    <xsd:import namespace="http://schemas.microsoft.com/office/2006/documentManagement/types"/>
    <xsd:import namespace="http://schemas.microsoft.com/office/infopath/2007/PartnerControls"/>
    <xsd:element name="_dlc_DocId" ma:index="2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30f06f-ad7a-453a-8e08-8a8878e30bd1" elementFormDefault="qualified">
    <xsd:import namespace="http://schemas.microsoft.com/office/2006/documentManagement/types"/>
    <xsd:import namespace="http://schemas.microsoft.com/office/infopath/2007/PartnerControls"/>
    <xsd:element name="SharedWithUsers" ma:index="3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D92F68BA-BB8F-43C0-A1BF-0F435E081D2D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296AFE54-C1EC-49E4-8207-2AB8FC6CBED9}"/>
</file>

<file path=customXml/itemProps2.xml><?xml version="1.0" encoding="utf-8"?>
<ds:datastoreItem xmlns:ds="http://schemas.openxmlformats.org/officeDocument/2006/customXml" ds:itemID="{28F6E9C6-0FB2-48E0-8CD3-04B8FECFCFCC}"/>
</file>

<file path=customXml/itemProps3.xml><?xml version="1.0" encoding="utf-8"?>
<ds:datastoreItem xmlns:ds="http://schemas.openxmlformats.org/officeDocument/2006/customXml" ds:itemID="{71005FA9-3820-49BC-B5CA-52E7B12A6DEC}"/>
</file>

<file path=customXml/itemProps4.xml><?xml version="1.0" encoding="utf-8"?>
<ds:datastoreItem xmlns:ds="http://schemas.openxmlformats.org/officeDocument/2006/customXml" ds:itemID="{DCCF54EF-E663-42E3-B9B7-78B0FD2B8CF3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2900</TotalTime>
  <Words>729</Words>
  <Application>Microsoft Office PowerPoint</Application>
  <PresentationFormat>On-screen Show (4:3)</PresentationFormat>
  <Paragraphs>103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Ion</vt:lpstr>
      <vt:lpstr>Trauma-Informed Care: Work Environment</vt:lpstr>
      <vt:lpstr>Overview of TIC Implementation</vt:lpstr>
      <vt:lpstr>Six Core Principles</vt:lpstr>
      <vt:lpstr>1. Trauma Understanding</vt:lpstr>
      <vt:lpstr>1. Trauma Understanding</vt:lpstr>
      <vt:lpstr>2. Safety and Security</vt:lpstr>
      <vt:lpstr>2. Safety and Security</vt:lpstr>
      <vt:lpstr>3. Cultural Humility and Responsiveness</vt:lpstr>
      <vt:lpstr>3. Cultural Humility and Responsiveness</vt:lpstr>
      <vt:lpstr>4. Compassion &amp; Dependability</vt:lpstr>
      <vt:lpstr>4. Compassion &amp; Dependability</vt:lpstr>
      <vt:lpstr>5. Collaboration and Empowerment</vt:lpstr>
      <vt:lpstr>5. Collaboration and Empowerment</vt:lpstr>
      <vt:lpstr>6. Resilience and Recovery</vt:lpstr>
      <vt:lpstr>6. Resilience and Recovery</vt:lpstr>
      <vt:lpstr>Self-Assessment Tools</vt:lpstr>
      <vt:lpstr>Self-Assessment Tools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keywords/>
  <dc:description/>
  <cp:lastModifiedBy>Eithun, Kim C</cp:lastModifiedBy>
  <cp:revision>22</cp:revision>
  <dcterms:created xsi:type="dcterms:W3CDTF">2018-05-02T18:41:28Z</dcterms:created>
  <dcterms:modified xsi:type="dcterms:W3CDTF">2018-05-11T13:10:37Z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0x0101009148F5A04DDD49CBA7127AADA5FB792B00AADE34325A8B49CDA8BB4DB53328F214006AB9AEB1609DCE46BFEB467AEA3702D9</vt:lpwstr>
  </property>
</Properties>
</file>